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70" r:id="rId2"/>
    <p:sldMasterId id="2147483823" r:id="rId3"/>
  </p:sldMasterIdLst>
  <p:notesMasterIdLst>
    <p:notesMasterId r:id="rId26"/>
  </p:notesMasterIdLst>
  <p:handoutMasterIdLst>
    <p:handoutMasterId r:id="rId27"/>
  </p:handoutMasterIdLst>
  <p:sldIdLst>
    <p:sldId id="289" r:id="rId4"/>
    <p:sldId id="318" r:id="rId5"/>
    <p:sldId id="473" r:id="rId6"/>
    <p:sldId id="474" r:id="rId7"/>
    <p:sldId id="476" r:id="rId8"/>
    <p:sldId id="458" r:id="rId9"/>
    <p:sldId id="477" r:id="rId10"/>
    <p:sldId id="456" r:id="rId11"/>
    <p:sldId id="459" r:id="rId12"/>
    <p:sldId id="460" r:id="rId13"/>
    <p:sldId id="466" r:id="rId14"/>
    <p:sldId id="479" r:id="rId15"/>
    <p:sldId id="425" r:id="rId16"/>
    <p:sldId id="432" r:id="rId17"/>
    <p:sldId id="465" r:id="rId18"/>
    <p:sldId id="467" r:id="rId19"/>
    <p:sldId id="426" r:id="rId20"/>
    <p:sldId id="437" r:id="rId21"/>
    <p:sldId id="424" r:id="rId22"/>
    <p:sldId id="438" r:id="rId23"/>
    <p:sldId id="478" r:id="rId24"/>
    <p:sldId id="376" r:id="rId25"/>
  </p:sldIdLst>
  <p:sldSz cx="9144000" cy="6858000" type="screen4x3"/>
  <p:notesSz cx="7010400" cy="9236075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99"/>
    <a:srgbClr val="000099"/>
    <a:srgbClr val="0066CC"/>
    <a:srgbClr val="3399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927" autoAdjust="0"/>
    <p:restoredTop sz="82912" autoAdjust="0"/>
  </p:normalViewPr>
  <p:slideViewPr>
    <p:cSldViewPr>
      <p:cViewPr>
        <p:scale>
          <a:sx n="75" d="100"/>
          <a:sy n="75" d="100"/>
        </p:scale>
        <p:origin x="-2309" y="-5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76" y="-8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010B4-E92E-4B49-9842-66FCB857C4D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428A1CD3-D12D-4FD8-AAD5-56247911DAB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2. Residents train at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affiliate hospitals</a:t>
          </a:r>
        </a:p>
      </dgm:t>
    </dgm:pt>
    <dgm:pt modelId="{27DB1ED0-FEAC-4EE8-B5E0-4C3EBE35DEA9}" type="parTrans" cxnId="{35E3CAAA-CAC5-45A7-86ED-A68B37E602CB}">
      <dgm:prSet/>
      <dgm:spPr/>
      <dgm:t>
        <a:bodyPr/>
        <a:lstStyle/>
        <a:p>
          <a:endParaRPr lang="en-US"/>
        </a:p>
      </dgm:t>
    </dgm:pt>
    <dgm:pt modelId="{BA4653F9-4011-4CB0-9CE1-551A85460885}" type="sibTrans" cxnId="{35E3CAAA-CAC5-45A7-86ED-A68B37E602CB}">
      <dgm:prSet/>
      <dgm:spPr/>
      <dgm:t>
        <a:bodyPr/>
        <a:lstStyle/>
        <a:p>
          <a:endParaRPr lang="en-US"/>
        </a:p>
      </dgm:t>
    </dgm:pt>
    <dgm:pt modelId="{D5613D0A-022D-481A-922D-A83DA100CE6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3. Hospitals receive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governmental funding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for resident time</a:t>
          </a:r>
        </a:p>
      </dgm:t>
    </dgm:pt>
    <dgm:pt modelId="{C60C064B-DE8E-465D-988A-D6F18FEAA3E2}" type="parTrans" cxnId="{B08C2538-F326-4DAE-BD44-5E5F1DFE35C9}">
      <dgm:prSet/>
      <dgm:spPr/>
      <dgm:t>
        <a:bodyPr/>
        <a:lstStyle/>
        <a:p>
          <a:endParaRPr lang="en-US"/>
        </a:p>
      </dgm:t>
    </dgm:pt>
    <dgm:pt modelId="{A69AFE0C-472F-4D92-948B-553213AFC1BD}" type="sibTrans" cxnId="{B08C2538-F326-4DAE-BD44-5E5F1DFE35C9}">
      <dgm:prSet/>
      <dgm:spPr/>
      <dgm:t>
        <a:bodyPr/>
        <a:lstStyle/>
        <a:p>
          <a:endParaRPr lang="en-US"/>
        </a:p>
      </dgm:t>
    </dgm:pt>
    <dgm:pt modelId="{2EACDE5E-89DC-43A5-9AA3-4306EE5E599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4. Hospitals pay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programs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for resident stipend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benefits</a:t>
          </a:r>
        </a:p>
      </dgm:t>
    </dgm:pt>
    <dgm:pt modelId="{F41C566B-B77D-40BF-84C0-7A67D3F65265}" type="parTrans" cxnId="{91A48B9D-C7BF-4874-A0E6-86F4411A931B}">
      <dgm:prSet/>
      <dgm:spPr/>
      <dgm:t>
        <a:bodyPr/>
        <a:lstStyle/>
        <a:p>
          <a:endParaRPr lang="en-US"/>
        </a:p>
      </dgm:t>
    </dgm:pt>
    <dgm:pt modelId="{A3BD190F-5377-430C-BEB3-04290FEF25B9}" type="sibTrans" cxnId="{91A48B9D-C7BF-4874-A0E6-86F4411A931B}">
      <dgm:prSet/>
      <dgm:spPr/>
      <dgm:t>
        <a:bodyPr/>
        <a:lstStyle/>
        <a:p>
          <a:endParaRPr lang="en-US"/>
        </a:p>
      </dgm:t>
    </dgm:pt>
    <dgm:pt modelId="{1115B42D-C469-4CCE-AAE5-FF81F9D03E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5. Programs pay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residents &amp;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continue services</a:t>
          </a:r>
        </a:p>
      </dgm:t>
    </dgm:pt>
    <dgm:pt modelId="{279A331E-B8F1-4CEA-BEFB-6AAFE1D2C1D5}" type="parTrans" cxnId="{40D9988E-1F8A-48F6-854D-328E0510E2EF}">
      <dgm:prSet/>
      <dgm:spPr/>
      <dgm:t>
        <a:bodyPr/>
        <a:lstStyle/>
        <a:p>
          <a:endParaRPr lang="en-US"/>
        </a:p>
      </dgm:t>
    </dgm:pt>
    <dgm:pt modelId="{F8960E41-1631-47ED-9AA7-F998CA22B650}" type="sibTrans" cxnId="{40D9988E-1F8A-48F6-854D-328E0510E2EF}">
      <dgm:prSet/>
      <dgm:spPr/>
      <dgm:t>
        <a:bodyPr/>
        <a:lstStyle/>
        <a:p>
          <a:endParaRPr lang="en-US"/>
        </a:p>
      </dgm:t>
    </dgm:pt>
    <dgm:pt modelId="{CFBA0ED0-147D-4B6C-A3DD-BA18963489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1. Programs hire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residents</a:t>
          </a:r>
        </a:p>
      </dgm:t>
    </dgm:pt>
    <dgm:pt modelId="{66E7EA83-B3AC-40B2-8520-48B1309EF861}" type="parTrans" cxnId="{FA01E682-135E-4CCC-ACF2-4601CECFF5F1}">
      <dgm:prSet/>
      <dgm:spPr/>
      <dgm:t>
        <a:bodyPr/>
        <a:lstStyle/>
        <a:p>
          <a:endParaRPr lang="en-US"/>
        </a:p>
      </dgm:t>
    </dgm:pt>
    <dgm:pt modelId="{33B3BA14-2EB4-4023-A6B1-B719980E9216}" type="sibTrans" cxnId="{FA01E682-135E-4CCC-ACF2-4601CECFF5F1}">
      <dgm:prSet/>
      <dgm:spPr/>
      <dgm:t>
        <a:bodyPr/>
        <a:lstStyle/>
        <a:p>
          <a:endParaRPr lang="en-US"/>
        </a:p>
      </dgm:t>
    </dgm:pt>
    <dgm:pt modelId="{4F0437B3-750B-48A7-BB32-FD86F39AF2ED}" type="pres">
      <dgm:prSet presAssocID="{228010B4-E92E-4B49-9842-66FCB857C4D6}" presName="cycle" presStyleCnt="0">
        <dgm:presLayoutVars>
          <dgm:dir/>
          <dgm:resizeHandles val="exact"/>
        </dgm:presLayoutVars>
      </dgm:prSet>
      <dgm:spPr/>
    </dgm:pt>
    <dgm:pt modelId="{84E62AA5-8F9D-4DE1-89A7-A334B4673397}" type="pres">
      <dgm:prSet presAssocID="{428A1CD3-D12D-4FD8-AAD5-56247911DABC}" presName="dummy" presStyleCnt="0"/>
      <dgm:spPr/>
    </dgm:pt>
    <dgm:pt modelId="{BD976FA7-A54F-49C8-9FBA-3F01AC8327CE}" type="pres">
      <dgm:prSet presAssocID="{428A1CD3-D12D-4FD8-AAD5-56247911DAB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F3332-CCA8-4239-B27B-068D9365E548}" type="pres">
      <dgm:prSet presAssocID="{BA4653F9-4011-4CB0-9CE1-551A85460885}" presName="sibTrans" presStyleLbl="node1" presStyleIdx="0" presStyleCnt="5"/>
      <dgm:spPr/>
      <dgm:t>
        <a:bodyPr/>
        <a:lstStyle/>
        <a:p>
          <a:endParaRPr lang="en-US"/>
        </a:p>
      </dgm:t>
    </dgm:pt>
    <dgm:pt modelId="{CD4F978A-9538-49F9-A415-007E0D7DBF5F}" type="pres">
      <dgm:prSet presAssocID="{D5613D0A-022D-481A-922D-A83DA100CE62}" presName="dummy" presStyleCnt="0"/>
      <dgm:spPr/>
    </dgm:pt>
    <dgm:pt modelId="{CF317716-0466-4DBE-9A3E-6BBDD9EF0E66}" type="pres">
      <dgm:prSet presAssocID="{D5613D0A-022D-481A-922D-A83DA100CE62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2A98D-E16D-45A4-AD83-97F5357064A8}" type="pres">
      <dgm:prSet presAssocID="{A69AFE0C-472F-4D92-948B-553213AFC1BD}" presName="sibTrans" presStyleLbl="node1" presStyleIdx="1" presStyleCnt="5"/>
      <dgm:spPr/>
      <dgm:t>
        <a:bodyPr/>
        <a:lstStyle/>
        <a:p>
          <a:endParaRPr lang="en-US"/>
        </a:p>
      </dgm:t>
    </dgm:pt>
    <dgm:pt modelId="{61033191-E8CD-45DC-AD6C-CB4BEC06DABE}" type="pres">
      <dgm:prSet presAssocID="{2EACDE5E-89DC-43A5-9AA3-4306EE5E599B}" presName="dummy" presStyleCnt="0"/>
      <dgm:spPr/>
    </dgm:pt>
    <dgm:pt modelId="{1AEFE889-1C60-494F-A5CB-976C549AFB11}" type="pres">
      <dgm:prSet presAssocID="{2EACDE5E-89DC-43A5-9AA3-4306EE5E599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924B7-4E3B-483E-A04A-C5664AF9C2A3}" type="pres">
      <dgm:prSet presAssocID="{A3BD190F-5377-430C-BEB3-04290FEF25B9}" presName="sibTrans" presStyleLbl="node1" presStyleIdx="2" presStyleCnt="5"/>
      <dgm:spPr/>
      <dgm:t>
        <a:bodyPr/>
        <a:lstStyle/>
        <a:p>
          <a:endParaRPr lang="en-US"/>
        </a:p>
      </dgm:t>
    </dgm:pt>
    <dgm:pt modelId="{C6837C70-553D-44DE-A3F9-DAF68E25410F}" type="pres">
      <dgm:prSet presAssocID="{1115B42D-C469-4CCE-AAE5-FF81F9D03E3D}" presName="dummy" presStyleCnt="0"/>
      <dgm:spPr/>
    </dgm:pt>
    <dgm:pt modelId="{8191867C-1D72-4B4E-BC47-15A52FFB2DA2}" type="pres">
      <dgm:prSet presAssocID="{1115B42D-C469-4CCE-AAE5-FF81F9D03E3D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F28EA-3BE0-4857-85BF-35D145E6A623}" type="pres">
      <dgm:prSet presAssocID="{F8960E41-1631-47ED-9AA7-F998CA22B650}" presName="sibTrans" presStyleLbl="node1" presStyleIdx="3" presStyleCnt="5"/>
      <dgm:spPr/>
      <dgm:t>
        <a:bodyPr/>
        <a:lstStyle/>
        <a:p>
          <a:endParaRPr lang="en-US"/>
        </a:p>
      </dgm:t>
    </dgm:pt>
    <dgm:pt modelId="{EDA71EB7-B498-43DF-8CC6-0DEF7F45CA60}" type="pres">
      <dgm:prSet presAssocID="{CFBA0ED0-147D-4B6C-A3DD-BA18963489D3}" presName="dummy" presStyleCnt="0"/>
      <dgm:spPr/>
    </dgm:pt>
    <dgm:pt modelId="{D9F1ECAD-BB02-4B2C-9AED-F6CA7E0BD9EC}" type="pres">
      <dgm:prSet presAssocID="{CFBA0ED0-147D-4B6C-A3DD-BA18963489D3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D4647-96A2-49FC-8C64-283EDFE54866}" type="pres">
      <dgm:prSet presAssocID="{33B3BA14-2EB4-4023-A6B1-B719980E9216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B4465E6C-E6BA-4028-B454-3FD6AA3D7F74}" type="presOf" srcId="{2EACDE5E-89DC-43A5-9AA3-4306EE5E599B}" destId="{1AEFE889-1C60-494F-A5CB-976C549AFB11}" srcOrd="0" destOrd="0" presId="urn:microsoft.com/office/officeart/2005/8/layout/cycle1"/>
    <dgm:cxn modelId="{33A34015-D8B5-4FD8-A306-01372641A038}" type="presOf" srcId="{428A1CD3-D12D-4FD8-AAD5-56247911DABC}" destId="{BD976FA7-A54F-49C8-9FBA-3F01AC8327CE}" srcOrd="0" destOrd="0" presId="urn:microsoft.com/office/officeart/2005/8/layout/cycle1"/>
    <dgm:cxn modelId="{B6FDE736-284F-4B26-8915-3D15288A7BC9}" type="presOf" srcId="{BA4653F9-4011-4CB0-9CE1-551A85460885}" destId="{51BF3332-CCA8-4239-B27B-068D9365E548}" srcOrd="0" destOrd="0" presId="urn:microsoft.com/office/officeart/2005/8/layout/cycle1"/>
    <dgm:cxn modelId="{F433802B-6283-454D-BECB-D43A2810F18D}" type="presOf" srcId="{A69AFE0C-472F-4D92-948B-553213AFC1BD}" destId="{7432A98D-E16D-45A4-AD83-97F5357064A8}" srcOrd="0" destOrd="0" presId="urn:microsoft.com/office/officeart/2005/8/layout/cycle1"/>
    <dgm:cxn modelId="{F4EE4BB4-09D5-4E26-86AF-A39DAB02316F}" type="presOf" srcId="{CFBA0ED0-147D-4B6C-A3DD-BA18963489D3}" destId="{D9F1ECAD-BB02-4B2C-9AED-F6CA7E0BD9EC}" srcOrd="0" destOrd="0" presId="urn:microsoft.com/office/officeart/2005/8/layout/cycle1"/>
    <dgm:cxn modelId="{91A48B9D-C7BF-4874-A0E6-86F4411A931B}" srcId="{228010B4-E92E-4B49-9842-66FCB857C4D6}" destId="{2EACDE5E-89DC-43A5-9AA3-4306EE5E599B}" srcOrd="2" destOrd="0" parTransId="{F41C566B-B77D-40BF-84C0-7A67D3F65265}" sibTransId="{A3BD190F-5377-430C-BEB3-04290FEF25B9}"/>
    <dgm:cxn modelId="{40D9988E-1F8A-48F6-854D-328E0510E2EF}" srcId="{228010B4-E92E-4B49-9842-66FCB857C4D6}" destId="{1115B42D-C469-4CCE-AAE5-FF81F9D03E3D}" srcOrd="3" destOrd="0" parTransId="{279A331E-B8F1-4CEA-BEFB-6AAFE1D2C1D5}" sibTransId="{F8960E41-1631-47ED-9AA7-F998CA22B650}"/>
    <dgm:cxn modelId="{3289D682-4A7F-43E0-B071-EEA8AA24F746}" type="presOf" srcId="{F8960E41-1631-47ED-9AA7-F998CA22B650}" destId="{936F28EA-3BE0-4857-85BF-35D145E6A623}" srcOrd="0" destOrd="0" presId="urn:microsoft.com/office/officeart/2005/8/layout/cycle1"/>
    <dgm:cxn modelId="{E5E0E7AF-16C3-4565-9226-C9E8CED74687}" type="presOf" srcId="{33B3BA14-2EB4-4023-A6B1-B719980E9216}" destId="{83ED4647-96A2-49FC-8C64-283EDFE54866}" srcOrd="0" destOrd="0" presId="urn:microsoft.com/office/officeart/2005/8/layout/cycle1"/>
    <dgm:cxn modelId="{FD81A897-A7F2-4692-8C4C-2BCA0EBDA189}" type="presOf" srcId="{D5613D0A-022D-481A-922D-A83DA100CE62}" destId="{CF317716-0466-4DBE-9A3E-6BBDD9EF0E66}" srcOrd="0" destOrd="0" presId="urn:microsoft.com/office/officeart/2005/8/layout/cycle1"/>
    <dgm:cxn modelId="{E958F055-6B6D-418E-A903-06C062F52B95}" type="presOf" srcId="{228010B4-E92E-4B49-9842-66FCB857C4D6}" destId="{4F0437B3-750B-48A7-BB32-FD86F39AF2ED}" srcOrd="0" destOrd="0" presId="urn:microsoft.com/office/officeart/2005/8/layout/cycle1"/>
    <dgm:cxn modelId="{BCF703D2-4017-4BAC-B767-B27651EE8834}" type="presOf" srcId="{A3BD190F-5377-430C-BEB3-04290FEF25B9}" destId="{5E7924B7-4E3B-483E-A04A-C5664AF9C2A3}" srcOrd="0" destOrd="0" presId="urn:microsoft.com/office/officeart/2005/8/layout/cycle1"/>
    <dgm:cxn modelId="{35E3CAAA-CAC5-45A7-86ED-A68B37E602CB}" srcId="{228010B4-E92E-4B49-9842-66FCB857C4D6}" destId="{428A1CD3-D12D-4FD8-AAD5-56247911DABC}" srcOrd="0" destOrd="0" parTransId="{27DB1ED0-FEAC-4EE8-B5E0-4C3EBE35DEA9}" sibTransId="{BA4653F9-4011-4CB0-9CE1-551A85460885}"/>
    <dgm:cxn modelId="{B08C2538-F326-4DAE-BD44-5E5F1DFE35C9}" srcId="{228010B4-E92E-4B49-9842-66FCB857C4D6}" destId="{D5613D0A-022D-481A-922D-A83DA100CE62}" srcOrd="1" destOrd="0" parTransId="{C60C064B-DE8E-465D-988A-D6F18FEAA3E2}" sibTransId="{A69AFE0C-472F-4D92-948B-553213AFC1BD}"/>
    <dgm:cxn modelId="{FA01E682-135E-4CCC-ACF2-4601CECFF5F1}" srcId="{228010B4-E92E-4B49-9842-66FCB857C4D6}" destId="{CFBA0ED0-147D-4B6C-A3DD-BA18963489D3}" srcOrd="4" destOrd="0" parTransId="{66E7EA83-B3AC-40B2-8520-48B1309EF861}" sibTransId="{33B3BA14-2EB4-4023-A6B1-B719980E9216}"/>
    <dgm:cxn modelId="{8AC1D316-5F4D-4253-B4C3-EBB23FDBC822}" type="presOf" srcId="{1115B42D-C469-4CCE-AAE5-FF81F9D03E3D}" destId="{8191867C-1D72-4B4E-BC47-15A52FFB2DA2}" srcOrd="0" destOrd="0" presId="urn:microsoft.com/office/officeart/2005/8/layout/cycle1"/>
    <dgm:cxn modelId="{286BA879-2548-4719-9226-F5A1B43D613B}" type="presParOf" srcId="{4F0437B3-750B-48A7-BB32-FD86F39AF2ED}" destId="{84E62AA5-8F9D-4DE1-89A7-A334B4673397}" srcOrd="0" destOrd="0" presId="urn:microsoft.com/office/officeart/2005/8/layout/cycle1"/>
    <dgm:cxn modelId="{644BDBB2-638A-42E7-BF19-D82AE5124A28}" type="presParOf" srcId="{4F0437B3-750B-48A7-BB32-FD86F39AF2ED}" destId="{BD976FA7-A54F-49C8-9FBA-3F01AC8327CE}" srcOrd="1" destOrd="0" presId="urn:microsoft.com/office/officeart/2005/8/layout/cycle1"/>
    <dgm:cxn modelId="{544516C4-F420-4CB5-A62E-82A7E891DEA9}" type="presParOf" srcId="{4F0437B3-750B-48A7-BB32-FD86F39AF2ED}" destId="{51BF3332-CCA8-4239-B27B-068D9365E548}" srcOrd="2" destOrd="0" presId="urn:microsoft.com/office/officeart/2005/8/layout/cycle1"/>
    <dgm:cxn modelId="{D5D563C4-EBEF-4A07-A038-C94528356DB6}" type="presParOf" srcId="{4F0437B3-750B-48A7-BB32-FD86F39AF2ED}" destId="{CD4F978A-9538-49F9-A415-007E0D7DBF5F}" srcOrd="3" destOrd="0" presId="urn:microsoft.com/office/officeart/2005/8/layout/cycle1"/>
    <dgm:cxn modelId="{D09AEEDB-4707-41C0-8C03-B1194C164B96}" type="presParOf" srcId="{4F0437B3-750B-48A7-BB32-FD86F39AF2ED}" destId="{CF317716-0466-4DBE-9A3E-6BBDD9EF0E66}" srcOrd="4" destOrd="0" presId="urn:microsoft.com/office/officeart/2005/8/layout/cycle1"/>
    <dgm:cxn modelId="{70743F5B-E263-4B76-B680-908D3E3AE3AA}" type="presParOf" srcId="{4F0437B3-750B-48A7-BB32-FD86F39AF2ED}" destId="{7432A98D-E16D-45A4-AD83-97F5357064A8}" srcOrd="5" destOrd="0" presId="urn:microsoft.com/office/officeart/2005/8/layout/cycle1"/>
    <dgm:cxn modelId="{F13450C4-3530-4367-ADA8-F1972B4C9F3F}" type="presParOf" srcId="{4F0437B3-750B-48A7-BB32-FD86F39AF2ED}" destId="{61033191-E8CD-45DC-AD6C-CB4BEC06DABE}" srcOrd="6" destOrd="0" presId="urn:microsoft.com/office/officeart/2005/8/layout/cycle1"/>
    <dgm:cxn modelId="{A7774F0D-40CE-4DF8-A8C4-B0BCED8A4BEB}" type="presParOf" srcId="{4F0437B3-750B-48A7-BB32-FD86F39AF2ED}" destId="{1AEFE889-1C60-494F-A5CB-976C549AFB11}" srcOrd="7" destOrd="0" presId="urn:microsoft.com/office/officeart/2005/8/layout/cycle1"/>
    <dgm:cxn modelId="{8CD93F14-8A24-42DD-88F8-0E7F7D64C0A3}" type="presParOf" srcId="{4F0437B3-750B-48A7-BB32-FD86F39AF2ED}" destId="{5E7924B7-4E3B-483E-A04A-C5664AF9C2A3}" srcOrd="8" destOrd="0" presId="urn:microsoft.com/office/officeart/2005/8/layout/cycle1"/>
    <dgm:cxn modelId="{02510476-48E0-4CE6-B783-357E9D6DF637}" type="presParOf" srcId="{4F0437B3-750B-48A7-BB32-FD86F39AF2ED}" destId="{C6837C70-553D-44DE-A3F9-DAF68E25410F}" srcOrd="9" destOrd="0" presId="urn:microsoft.com/office/officeart/2005/8/layout/cycle1"/>
    <dgm:cxn modelId="{DCC87E91-9F51-488F-8D0A-7B2D18CCC9C2}" type="presParOf" srcId="{4F0437B3-750B-48A7-BB32-FD86F39AF2ED}" destId="{8191867C-1D72-4B4E-BC47-15A52FFB2DA2}" srcOrd="10" destOrd="0" presId="urn:microsoft.com/office/officeart/2005/8/layout/cycle1"/>
    <dgm:cxn modelId="{DE687B88-1B3C-48DF-8222-89A87FF23BA7}" type="presParOf" srcId="{4F0437B3-750B-48A7-BB32-FD86F39AF2ED}" destId="{936F28EA-3BE0-4857-85BF-35D145E6A623}" srcOrd="11" destOrd="0" presId="urn:microsoft.com/office/officeart/2005/8/layout/cycle1"/>
    <dgm:cxn modelId="{01D7A688-A6F7-4669-92CC-03FA30454BCF}" type="presParOf" srcId="{4F0437B3-750B-48A7-BB32-FD86F39AF2ED}" destId="{EDA71EB7-B498-43DF-8CC6-0DEF7F45CA60}" srcOrd="12" destOrd="0" presId="urn:microsoft.com/office/officeart/2005/8/layout/cycle1"/>
    <dgm:cxn modelId="{29918C8E-5884-4076-AAAD-3B8327C75C2D}" type="presParOf" srcId="{4F0437B3-750B-48A7-BB32-FD86F39AF2ED}" destId="{D9F1ECAD-BB02-4B2C-9AED-F6CA7E0BD9EC}" srcOrd="13" destOrd="0" presId="urn:microsoft.com/office/officeart/2005/8/layout/cycle1"/>
    <dgm:cxn modelId="{09EC2D97-FD5F-4D06-AC69-FBB1D6CAF6ED}" type="presParOf" srcId="{4F0437B3-750B-48A7-BB32-FD86F39AF2ED}" destId="{83ED4647-96A2-49FC-8C64-283EDFE5486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76FA7-A54F-49C8-9FBA-3F01AC8327CE}">
      <dsp:nvSpPr>
        <dsp:cNvPr id="0" name=""/>
        <dsp:cNvSpPr/>
      </dsp:nvSpPr>
      <dsp:spPr>
        <a:xfrm>
          <a:off x="3841868" y="37804"/>
          <a:ext cx="1263457" cy="1263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2. Residents train at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affiliate hospitals</a:t>
          </a:r>
        </a:p>
      </dsp:txBody>
      <dsp:txXfrm>
        <a:off x="3841868" y="37804"/>
        <a:ext cx="1263457" cy="1263457"/>
      </dsp:txXfrm>
    </dsp:sp>
    <dsp:sp modelId="{51BF3332-CCA8-4239-B27B-068D9365E548}">
      <dsp:nvSpPr>
        <dsp:cNvPr id="0" name=""/>
        <dsp:cNvSpPr/>
      </dsp:nvSpPr>
      <dsp:spPr>
        <a:xfrm>
          <a:off x="870321" y="1320"/>
          <a:ext cx="4736357" cy="4736357"/>
        </a:xfrm>
        <a:prstGeom prst="circularArrow">
          <a:avLst>
            <a:gd name="adj1" fmla="val 5202"/>
            <a:gd name="adj2" fmla="val 336030"/>
            <a:gd name="adj3" fmla="val 21292765"/>
            <a:gd name="adj4" fmla="val 19766657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17716-0466-4DBE-9A3E-6BBDD9EF0E66}">
      <dsp:nvSpPr>
        <dsp:cNvPr id="0" name=""/>
        <dsp:cNvSpPr/>
      </dsp:nvSpPr>
      <dsp:spPr>
        <a:xfrm>
          <a:off x="4605200" y="2387098"/>
          <a:ext cx="1263457" cy="1263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3. Hospitals receive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governmental funding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for resident time</a:t>
          </a:r>
        </a:p>
      </dsp:txBody>
      <dsp:txXfrm>
        <a:off x="4605200" y="2387098"/>
        <a:ext cx="1263457" cy="1263457"/>
      </dsp:txXfrm>
    </dsp:sp>
    <dsp:sp modelId="{7432A98D-E16D-45A4-AD83-97F5357064A8}">
      <dsp:nvSpPr>
        <dsp:cNvPr id="0" name=""/>
        <dsp:cNvSpPr/>
      </dsp:nvSpPr>
      <dsp:spPr>
        <a:xfrm>
          <a:off x="870321" y="1320"/>
          <a:ext cx="4736357" cy="4736357"/>
        </a:xfrm>
        <a:prstGeom prst="circularArrow">
          <a:avLst>
            <a:gd name="adj1" fmla="val 5202"/>
            <a:gd name="adj2" fmla="val 336030"/>
            <a:gd name="adj3" fmla="val 4014203"/>
            <a:gd name="adj4" fmla="val 2253887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FE889-1C60-494F-A5CB-976C549AFB11}">
      <dsp:nvSpPr>
        <dsp:cNvPr id="0" name=""/>
        <dsp:cNvSpPr/>
      </dsp:nvSpPr>
      <dsp:spPr>
        <a:xfrm>
          <a:off x="2606771" y="3839042"/>
          <a:ext cx="1263457" cy="1263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4. Hospitals pay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programs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for resident stipend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benefits</a:t>
          </a:r>
        </a:p>
      </dsp:txBody>
      <dsp:txXfrm>
        <a:off x="2606771" y="3839042"/>
        <a:ext cx="1263457" cy="1263457"/>
      </dsp:txXfrm>
    </dsp:sp>
    <dsp:sp modelId="{5E7924B7-4E3B-483E-A04A-C5664AF9C2A3}">
      <dsp:nvSpPr>
        <dsp:cNvPr id="0" name=""/>
        <dsp:cNvSpPr/>
      </dsp:nvSpPr>
      <dsp:spPr>
        <a:xfrm>
          <a:off x="870321" y="1320"/>
          <a:ext cx="4736357" cy="4736357"/>
        </a:xfrm>
        <a:prstGeom prst="circularArrow">
          <a:avLst>
            <a:gd name="adj1" fmla="val 5202"/>
            <a:gd name="adj2" fmla="val 336030"/>
            <a:gd name="adj3" fmla="val 8210083"/>
            <a:gd name="adj4" fmla="val 6449766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1867C-1D72-4B4E-BC47-15A52FFB2DA2}">
      <dsp:nvSpPr>
        <dsp:cNvPr id="0" name=""/>
        <dsp:cNvSpPr/>
      </dsp:nvSpPr>
      <dsp:spPr>
        <a:xfrm>
          <a:off x="608341" y="2387098"/>
          <a:ext cx="1263457" cy="1263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5. Programs pay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residents &amp;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continue services</a:t>
          </a:r>
        </a:p>
      </dsp:txBody>
      <dsp:txXfrm>
        <a:off x="608341" y="2387098"/>
        <a:ext cx="1263457" cy="1263457"/>
      </dsp:txXfrm>
    </dsp:sp>
    <dsp:sp modelId="{936F28EA-3BE0-4857-85BF-35D145E6A623}">
      <dsp:nvSpPr>
        <dsp:cNvPr id="0" name=""/>
        <dsp:cNvSpPr/>
      </dsp:nvSpPr>
      <dsp:spPr>
        <a:xfrm>
          <a:off x="870321" y="1320"/>
          <a:ext cx="4736357" cy="4736357"/>
        </a:xfrm>
        <a:prstGeom prst="circularArrow">
          <a:avLst>
            <a:gd name="adj1" fmla="val 5202"/>
            <a:gd name="adj2" fmla="val 336030"/>
            <a:gd name="adj3" fmla="val 12297313"/>
            <a:gd name="adj4" fmla="val 10771205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1ECAD-BB02-4B2C-9AED-F6CA7E0BD9EC}">
      <dsp:nvSpPr>
        <dsp:cNvPr id="0" name=""/>
        <dsp:cNvSpPr/>
      </dsp:nvSpPr>
      <dsp:spPr>
        <a:xfrm>
          <a:off x="1371673" y="37804"/>
          <a:ext cx="1263457" cy="1263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1. Programs hire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residents</a:t>
          </a:r>
        </a:p>
      </dsp:txBody>
      <dsp:txXfrm>
        <a:off x="1371673" y="37804"/>
        <a:ext cx="1263457" cy="1263457"/>
      </dsp:txXfrm>
    </dsp:sp>
    <dsp:sp modelId="{83ED4647-96A2-49FC-8C64-283EDFE54866}">
      <dsp:nvSpPr>
        <dsp:cNvPr id="0" name=""/>
        <dsp:cNvSpPr/>
      </dsp:nvSpPr>
      <dsp:spPr>
        <a:xfrm>
          <a:off x="870321" y="1320"/>
          <a:ext cx="4736357" cy="4736357"/>
        </a:xfrm>
        <a:prstGeom prst="circularArrow">
          <a:avLst>
            <a:gd name="adj1" fmla="val 5202"/>
            <a:gd name="adj2" fmla="val 336030"/>
            <a:gd name="adj3" fmla="val 16865194"/>
            <a:gd name="adj4" fmla="val 15198776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Arial" pitchFamily="34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pitchFamily="34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Arial" pitchFamily="34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pitchFamily="34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fld id="{21131029-CB25-42B9-BC46-9D909D5B9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66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Arial" pitchFamily="34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pitchFamily="34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Arial" pitchFamily="34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pitchFamily="34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fld id="{C65CC2C0-7BE9-480D-B23E-5BB3940BBB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95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000" b="1" smtClean="0"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1" tIns="45426" rIns="90851" bIns="45426" anchor="b"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endParaRPr lang="en-US" altLang="en-US" sz="2000">
              <a:latin typeface="Garamond" pitchFamily="18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2150"/>
            <a:ext cx="4618038" cy="3463925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7850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1" tIns="45426" rIns="90851" bIns="45426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indent="-190500"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2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1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0"/>
            <a:ext cx="2027238" cy="6361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7813" y="0"/>
            <a:ext cx="5932487" cy="6361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9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3" y="0"/>
            <a:ext cx="6959600" cy="933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370013"/>
            <a:ext cx="3951288" cy="4991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063" y="1370013"/>
            <a:ext cx="3952875" cy="4991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488113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/>
              </a:defRPr>
            </a:lvl1pPr>
          </a:lstStyle>
          <a:p>
            <a:pPr>
              <a:defRPr/>
            </a:pPr>
            <a:fld id="{7E2F1316-BFD9-4B07-B6E9-B7AE06B88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14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645D-E17A-4E94-80B0-08F7D6CC4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77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45F6E-42A8-4289-812A-0F8D2427EC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2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5784C-923C-422C-A684-3DE9C4B1FA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36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370013"/>
            <a:ext cx="3951288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063" y="1370013"/>
            <a:ext cx="395287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79216-211D-404C-92A6-35F9ED055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47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BD7C4-0C7B-46AC-B677-6493E549A0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71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49728-468E-45A9-A8DC-1D7FBD9A1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22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B8F4D-CBC2-4FD9-A05B-D30D61018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0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67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04B4A-730C-4D62-BD89-E0771BAC94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8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B4494-714F-4DBC-A3B1-562039756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93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8229D-59AA-45DB-BC82-C30036A11C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86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0"/>
            <a:ext cx="2027238" cy="6361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7813" y="0"/>
            <a:ext cx="5932487" cy="6361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293BF-BC45-4EA9-9BC8-7C66B534A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76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BF1CF-7083-495C-B7DF-27961232227E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3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81652-C85F-4384-BB96-E57127544F4A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47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21F35-BFAF-4CB2-AE40-42D1A6AB1ECA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02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37F15-CA31-4D57-AD3F-BBC82CAAE453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16FB-382E-4414-8676-3B706158CA03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6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DC09-666B-4456-B852-D2F42B975CE2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1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579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F173-D8D9-4FC4-A288-062CD7EAF3D6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32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E039-FF3E-4E23-8E14-4030A09E5A76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01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8D878-1FC6-49A4-98A2-FFE421D8376E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7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4437-4B7D-404D-9678-61F87E881EB5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6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1A78-A8EF-42E7-84B1-8D0EBD6C0B53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90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370013"/>
            <a:ext cx="3951288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063" y="1370013"/>
            <a:ext cx="395287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4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6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6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74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87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35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47"/>
          <p:cNvSpPr txBox="1">
            <a:spLocks noChangeArrowheads="1"/>
          </p:cNvSpPr>
          <p:nvPr/>
        </p:nvSpPr>
        <p:spPr bwMode="auto">
          <a:xfrm>
            <a:off x="0" y="6629400"/>
            <a:ext cx="23129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b="0" smtClean="0">
                <a:solidFill>
                  <a:schemeClr val="accent2"/>
                </a:solidFill>
                <a:latin typeface="Arial" pitchFamily="34" charset="0"/>
              </a:rPr>
              <a:t>Confidential and Proprietary to MMCGME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370013"/>
            <a:ext cx="805656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7813" y="0"/>
            <a:ext cx="6959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1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9pPr>
    </p:titleStyle>
    <p:bodyStyle>
      <a:lvl1pPr marL="234950" indent="-2349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 i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542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860425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14874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19446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4018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28590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3162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C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gray">
          <a:xfrm>
            <a:off x="0" y="0"/>
            <a:ext cx="9144000" cy="966788"/>
          </a:xfrm>
          <a:prstGeom prst="rect">
            <a:avLst/>
          </a:prstGeom>
          <a:solidFill>
            <a:srgbClr val="D5C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370013"/>
            <a:ext cx="805656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545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88113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DE09E4D-2670-4272-97E1-315E2BA5E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7813" y="0"/>
            <a:ext cx="6959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0" y="6629400"/>
            <a:ext cx="23129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b="0" smtClean="0">
                <a:solidFill>
                  <a:schemeClr val="accent2"/>
                </a:solidFill>
                <a:latin typeface="Arial" pitchFamily="34" charset="0"/>
              </a:rPr>
              <a:t>Confidential and Proprietary to MMCGME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9pPr>
    </p:titleStyle>
    <p:bodyStyle>
      <a:lvl1pPr marL="234950" indent="-2349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 i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542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860425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14874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19446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4018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28590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3162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07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077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ea typeface="MS PGothic"/>
                <a:cs typeface="MS PGothic"/>
              </a:defRPr>
            </a:lvl1pPr>
          </a:lstStyle>
          <a:p>
            <a:pPr>
              <a:defRPr/>
            </a:pPr>
            <a:fld id="{BBE8F000-E6AC-4089-A35C-343F3F0694D3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ea typeface="MS PGothic"/>
                <a:cs typeface="MS PGothic"/>
              </a:defRPr>
            </a:lvl1pPr>
          </a:lstStyle>
          <a:p>
            <a:pPr>
              <a:defRPr/>
            </a:pPr>
            <a:fld id="{91177B77-037F-44AB-897E-B35050AA4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6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4876800" y="5313363"/>
            <a:ext cx="3886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2D4B9B"/>
              </a:solidFill>
              <a:latin typeface="Arial" pitchFamily="34" charset="0"/>
            </a:endParaRPr>
          </a:p>
        </p:txBody>
      </p:sp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150" y="106718100"/>
            <a:ext cx="923607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106422825" y="107775375"/>
            <a:ext cx="7115175" cy="1143000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Adobe Garamond Pro Bold"/>
              </a:rPr>
              <a:t>MMCGME’s Introduction to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Adobe Garamond Pro Bold"/>
              </a:rPr>
              <a:t>GME Payment </a:t>
            </a:r>
            <a:endParaRPr lang="en-US" altLang="en-US" sz="2000">
              <a:latin typeface="Garamond" pitchFamily="18" charset="0"/>
            </a:endParaRPr>
          </a:p>
        </p:txBody>
      </p:sp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150" y="106718100"/>
            <a:ext cx="923607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106422825" y="107775375"/>
            <a:ext cx="7115175" cy="1143000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Adobe Garamond Pro Bold"/>
              </a:rPr>
              <a:t>MMCGME’s Introduction to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Adobe Garamond Pro Bold"/>
              </a:rPr>
              <a:t>GME Payment </a:t>
            </a:r>
            <a:endParaRPr lang="en-US" altLang="en-US" sz="2000"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838" y="609600"/>
            <a:ext cx="8382000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Legislative Health Care Workforce Commission</a:t>
            </a:r>
            <a:br>
              <a:rPr lang="en-US" dirty="0" smtClean="0"/>
            </a:br>
            <a:r>
              <a:rPr lang="en-US" dirty="0" smtClean="0"/>
              <a:t>Graduate Medical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19400"/>
            <a:ext cx="8229600" cy="3429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000" cap="none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cap="none" dirty="0" smtClean="0"/>
              <a:t>Troy Taubenheim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cap="none" dirty="0" smtClean="0"/>
              <a:t>Metro Minnesota Council on Graduate Medical Education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100" cap="none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cap="none" dirty="0" smtClean="0"/>
              <a:t>August 25, </a:t>
            </a:r>
            <a:r>
              <a:rPr lang="en-US" sz="2000" cap="none" dirty="0"/>
              <a:t>2014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Medicare Payments with an Education Label:  IME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Compensates teaching hospitals for higher inpatient operating costs due to:</a:t>
            </a:r>
          </a:p>
          <a:p>
            <a:pPr lvl="1" eaLnBrk="1" hangingPunct="1"/>
            <a:r>
              <a:rPr lang="en-US" altLang="en-US" smtClean="0"/>
              <a:t>Unmeasured patient complexity not captured by the DRG system</a:t>
            </a:r>
          </a:p>
          <a:p>
            <a:pPr lvl="1" eaLnBrk="1" hangingPunct="1"/>
            <a:r>
              <a:rPr lang="en-US" altLang="en-US" smtClean="0"/>
              <a:t>Other operating costs associated with being a teaching hospital (lower productivity, standby capacity, etc.)</a:t>
            </a:r>
          </a:p>
          <a:p>
            <a:pPr lvl="1" eaLnBrk="1" hangingPunct="1"/>
            <a:r>
              <a:rPr lang="en-US" altLang="en-US" smtClean="0"/>
              <a:t>Percentage add on-payment to basic Medicare per case (DRG) payment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1200" y="6405563"/>
            <a:ext cx="30448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55EA74F-9749-46ED-9065-3F454DACEBFD}" type="slidenum">
              <a:rPr lang="en-US" altLang="en-US" sz="1400" smtClean="0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smtClean="0">
              <a:solidFill>
                <a:srgbClr val="FFFFFF"/>
              </a:solidFill>
              <a:latin typeface="Garamond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Minnesota GME Sponsors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495800"/>
          </a:xfrm>
        </p:spPr>
        <p:txBody>
          <a:bodyPr/>
          <a:lstStyle/>
          <a:p>
            <a:r>
              <a:rPr lang="en-US" dirty="0" smtClean="0"/>
              <a:t>Mayo Clinic College of Medicine</a:t>
            </a:r>
          </a:p>
          <a:p>
            <a:r>
              <a:rPr lang="en-US" dirty="0" smtClean="0"/>
              <a:t>Abbott-Northwestern Hospital/Allina Health System</a:t>
            </a:r>
          </a:p>
          <a:p>
            <a:r>
              <a:rPr lang="en-US" dirty="0" smtClean="0"/>
              <a:t>Allina Health / United Family Medicine</a:t>
            </a:r>
          </a:p>
          <a:p>
            <a:r>
              <a:rPr lang="en-US" dirty="0" smtClean="0"/>
              <a:t>Hennepin County Medical Center</a:t>
            </a:r>
          </a:p>
          <a:p>
            <a:r>
              <a:rPr lang="en-US" dirty="0" smtClean="0"/>
              <a:t>Twin Cities Spine</a:t>
            </a:r>
          </a:p>
          <a:p>
            <a:r>
              <a:rPr lang="en-US" dirty="0" smtClean="0"/>
              <a:t>HealthPartners Institute for Education and Research</a:t>
            </a:r>
          </a:p>
          <a:p>
            <a:r>
              <a:rPr lang="en-US" dirty="0" err="1" smtClean="0"/>
              <a:t>Tria</a:t>
            </a:r>
            <a:r>
              <a:rPr lang="en-US" dirty="0" smtClean="0"/>
              <a:t> Orthopaedic Center</a:t>
            </a:r>
          </a:p>
          <a:p>
            <a:r>
              <a:rPr lang="en-US" dirty="0" smtClean="0"/>
              <a:t>Fairview Southdale Hospital</a:t>
            </a:r>
          </a:p>
          <a:p>
            <a:r>
              <a:rPr lang="en-US" dirty="0" smtClean="0"/>
              <a:t>University of Minnesota Medical School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Minnesota Teaching Hospitals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681728"/>
          </a:xfrm>
        </p:spPr>
        <p:txBody>
          <a:bodyPr/>
          <a:lstStyle/>
          <a:p>
            <a:r>
              <a:rPr lang="en-US" dirty="0" smtClean="0"/>
              <a:t>Abbott Northwestern</a:t>
            </a:r>
          </a:p>
          <a:p>
            <a:r>
              <a:rPr lang="en-US" dirty="0" smtClean="0"/>
              <a:t>Children’s Hospitals</a:t>
            </a:r>
          </a:p>
          <a:p>
            <a:r>
              <a:rPr lang="en-US" dirty="0"/>
              <a:t>Gillette </a:t>
            </a:r>
            <a:r>
              <a:rPr lang="en-US" dirty="0" smtClean="0"/>
              <a:t>Children’s</a:t>
            </a:r>
          </a:p>
          <a:p>
            <a:r>
              <a:rPr lang="en-US" dirty="0" smtClean="0"/>
              <a:t>Hennepin County MC</a:t>
            </a:r>
          </a:p>
          <a:p>
            <a:r>
              <a:rPr lang="en-US" dirty="0" smtClean="0"/>
              <a:t>Mayo-Mankato</a:t>
            </a:r>
          </a:p>
          <a:p>
            <a:r>
              <a:rPr lang="en-US" dirty="0"/>
              <a:t>Methodist-Park Nicollet</a:t>
            </a:r>
          </a:p>
          <a:p>
            <a:r>
              <a:rPr lang="en-US" dirty="0"/>
              <a:t>North </a:t>
            </a:r>
            <a:r>
              <a:rPr lang="en-US" dirty="0" smtClean="0"/>
              <a:t>Memorial</a:t>
            </a:r>
          </a:p>
          <a:p>
            <a:r>
              <a:rPr lang="en-US" dirty="0" smtClean="0"/>
              <a:t>Regions Hospital</a:t>
            </a:r>
          </a:p>
          <a:p>
            <a:r>
              <a:rPr lang="en-US" dirty="0"/>
              <a:t>Rochester Methodist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681728"/>
          </a:xfrm>
        </p:spPr>
        <p:txBody>
          <a:bodyPr/>
          <a:lstStyle/>
          <a:p>
            <a:r>
              <a:rPr lang="en-US" dirty="0"/>
              <a:t>St. Joseph’s</a:t>
            </a:r>
          </a:p>
          <a:p>
            <a:r>
              <a:rPr lang="en-US" dirty="0"/>
              <a:t>St. </a:t>
            </a:r>
            <a:r>
              <a:rPr lang="en-US" dirty="0" smtClean="0"/>
              <a:t>John’s</a:t>
            </a:r>
          </a:p>
          <a:p>
            <a:r>
              <a:rPr lang="en-US" dirty="0" smtClean="0"/>
              <a:t>St. Mary’s Duluth</a:t>
            </a:r>
          </a:p>
          <a:p>
            <a:r>
              <a:rPr lang="en-US" dirty="0" smtClean="0"/>
              <a:t>St. Mary’s Rochester</a:t>
            </a:r>
          </a:p>
          <a:p>
            <a:r>
              <a:rPr lang="en-US" dirty="0" smtClean="0"/>
              <a:t>St. Cloud Hospital</a:t>
            </a:r>
          </a:p>
          <a:p>
            <a:r>
              <a:rPr lang="en-US" dirty="0" smtClean="0"/>
              <a:t>St. Luke’s Duluth</a:t>
            </a:r>
          </a:p>
          <a:p>
            <a:r>
              <a:rPr lang="en-US" dirty="0" smtClean="0"/>
              <a:t>UMMC-Fairview</a:t>
            </a:r>
          </a:p>
          <a:p>
            <a:r>
              <a:rPr lang="en-US" dirty="0"/>
              <a:t>VA Health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MMCGME Trainees by Specialty Category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1752600"/>
            <a:ext cx="2871788" cy="425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16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1,275  Accredited  FTEs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119063" y="5854700"/>
            <a:ext cx="883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aramond" pitchFamily="18" charset="0"/>
              </a:rPr>
              <a:t>Primary Care includes:  family medicine, general internal medicine, and general pediatrics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aramond" pitchFamily="18" charset="0"/>
              </a:rPr>
              <a:t>Expanded Primary Care includes: general surgery, psychiatry, and obstetrics</a:t>
            </a:r>
          </a:p>
        </p:txBody>
      </p:sp>
      <p:graphicFrame>
        <p:nvGraphicFramePr>
          <p:cNvPr id="28677" name="Chart 2"/>
          <p:cNvGraphicFramePr>
            <a:graphicFrameLocks/>
          </p:cNvGraphicFramePr>
          <p:nvPr/>
        </p:nvGraphicFramePr>
        <p:xfrm>
          <a:off x="939800" y="1168400"/>
          <a:ext cx="7112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r:id="rId5" imgW="7114649" imgH="4797968" progId="Excel.Chart.8">
                  <p:embed/>
                </p:oleObj>
              </mc:Choice>
              <mc:Fallback>
                <p:oleObj r:id="rId5" imgW="7114649" imgH="4797968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1168400"/>
                        <a:ext cx="71120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Minnesota Physicians by Age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514600" y="2971800"/>
          <a:ext cx="4038600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0510"/>
                <a:gridCol w="1978090"/>
              </a:tblGrid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</a:rPr>
                        <a:t>Age Range</a:t>
                      </a:r>
                      <a:endParaRPr lang="en-US" sz="1600" b="1" i="0" u="sng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sng" strike="noStrike" dirty="0">
                          <a:effectLst/>
                        </a:rPr>
                        <a:t>Count</a:t>
                      </a:r>
                      <a:endParaRPr lang="en-US" sz="1600" b="1" i="0" u="sng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28-35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800 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36-45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2,321 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46-55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4,409 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56-65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4,824 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66-79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sng" strike="noStrike" dirty="0" smtClean="0">
                          <a:effectLst/>
                        </a:rPr>
                        <a:t>918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Grand Total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13,272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Age 56 plus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5,742 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43%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04800" y="1600200"/>
            <a:ext cx="8610600" cy="12954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Active MN licensed physicians practicing in Minnesota = 13,272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43% are age 56 or older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Medical Students vs. Residency Slots</a:t>
            </a:r>
          </a:p>
        </p:txBody>
      </p:sp>
      <p:sp>
        <p:nvSpPr>
          <p:cNvPr id="31747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27175"/>
            <a:ext cx="8839200" cy="49498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Unless Congress lifts the 16 year cap on federal support for residency training, we will face a shortfall of physicians across dozens of specialties</a:t>
            </a:r>
          </a:p>
          <a:p>
            <a:pPr lvl="1" eaLnBrk="1" hangingPunct="1"/>
            <a:r>
              <a:rPr lang="en-US" altLang="en-US" dirty="0" smtClean="0"/>
              <a:t>Students are doing their part by applying to medical school in record numbers</a:t>
            </a:r>
          </a:p>
          <a:p>
            <a:pPr lvl="1" eaLnBrk="1" hangingPunct="1"/>
            <a:r>
              <a:rPr lang="en-US" altLang="en-US" dirty="0" smtClean="0"/>
              <a:t>Medical schools are doing their part by expanding enrollment</a:t>
            </a:r>
          </a:p>
          <a:p>
            <a:pPr lvl="1" eaLnBrk="1" hangingPunct="1"/>
            <a:r>
              <a:rPr lang="en-US" altLang="en-US" dirty="0" smtClean="0"/>
              <a:t>Now Congress needs to do its part to expand residency training to ensure that everyone who needs a doctor has access to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Residency and the Match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527175"/>
            <a:ext cx="4267200" cy="45720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/>
              <a:t>2013 </a:t>
            </a:r>
            <a:r>
              <a:rPr lang="en-US" sz="2400" b="1" cap="small" dirty="0" smtClean="0"/>
              <a:t>Residency Applications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17,487 US MD            </a:t>
            </a:r>
            <a:r>
              <a:rPr lang="en-US" sz="2400" b="1" dirty="0" smtClean="0">
                <a:solidFill>
                  <a:srgbClr val="669999"/>
                </a:solidFill>
              </a:rPr>
              <a:t>1097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2,677 US DO               </a:t>
            </a:r>
            <a:r>
              <a:rPr lang="en-US" sz="2400" b="1" dirty="0">
                <a:solidFill>
                  <a:srgbClr val="669999"/>
                </a:solidFill>
              </a:rPr>
              <a:t>658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1,487 </a:t>
            </a:r>
            <a:r>
              <a:rPr lang="en-US" sz="2400" dirty="0" err="1" smtClean="0"/>
              <a:t>Prev</a:t>
            </a:r>
            <a:r>
              <a:rPr lang="en-US" sz="2400" dirty="0" smtClean="0"/>
              <a:t> US MD     </a:t>
            </a:r>
            <a:r>
              <a:rPr lang="en-US" sz="2400" b="1" dirty="0">
                <a:solidFill>
                  <a:srgbClr val="669999"/>
                </a:solidFill>
              </a:rPr>
              <a:t>758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5,095 US Int’l           </a:t>
            </a:r>
            <a:r>
              <a:rPr lang="en-US" sz="2400" b="1" dirty="0">
                <a:solidFill>
                  <a:srgbClr val="669999"/>
                </a:solidFill>
              </a:rPr>
              <a:t>2389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u="sng" dirty="0"/>
              <a:t> </a:t>
            </a:r>
            <a:r>
              <a:rPr lang="en-US" sz="2400" u="sng" dirty="0" smtClean="0"/>
              <a:t> 7,568 Int’l 	</a:t>
            </a:r>
            <a:r>
              <a:rPr lang="en-US" sz="2400" b="1" i="1" u="sng" dirty="0"/>
              <a:t>        </a:t>
            </a:r>
            <a:r>
              <a:rPr lang="en-US" sz="2400" b="1" dirty="0">
                <a:solidFill>
                  <a:srgbClr val="669999"/>
                </a:solidFill>
              </a:rPr>
              <a:t>   3967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/>
              <a:t>34,314 TOTAL</a:t>
            </a:r>
            <a:endParaRPr lang="en-US" sz="2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5181600" y="1600200"/>
            <a:ext cx="3810000" cy="2973388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/>
              <a:t>2016 </a:t>
            </a:r>
            <a:r>
              <a:rPr lang="en-US" sz="2400" b="1" cap="small" dirty="0"/>
              <a:t>Residency Applications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/>
              <a:t>21,000 US MD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u="sng" dirty="0"/>
              <a:t>  6,000 US DO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/>
              <a:t>27,000 TOTAL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04800" y="5524500"/>
            <a:ext cx="853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4950" indent="-2349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b="1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5425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1714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74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46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18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90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62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3200" i="0" kern="0" dirty="0" smtClean="0">
                <a:solidFill>
                  <a:srgbClr val="669999"/>
                </a:solidFill>
              </a:rPr>
              <a:t>26,000 AVAILABLE ACGME SLOTS</a:t>
            </a:r>
            <a:endParaRPr lang="en-US" sz="3200" i="0" kern="0" dirty="0">
              <a:solidFill>
                <a:srgbClr val="669999"/>
              </a:solidFill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273050" y="6324600"/>
            <a:ext cx="853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4950" indent="-2349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b="1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5425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1714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74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46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18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90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62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b="0" kern="0" dirty="0" smtClean="0"/>
              <a:t>Sources:  AAMC, AACOM, NRMP</a:t>
            </a:r>
            <a:endParaRPr lang="en-US" sz="2000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GME Funding Threats</a:t>
            </a:r>
          </a:p>
        </p:txBody>
      </p:sp>
      <p:sp>
        <p:nvSpPr>
          <p:cNvPr id="32772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736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IOM Report July 29, 2014 (35% reduction)</a:t>
            </a:r>
          </a:p>
          <a:p>
            <a:pPr eaLnBrk="1" hangingPunct="1"/>
            <a:r>
              <a:rPr lang="en-US" altLang="en-US" dirty="0" smtClean="0"/>
              <a:t>Presidential budget recommended reducing IME by 10%</a:t>
            </a:r>
          </a:p>
          <a:p>
            <a:pPr lvl="1" eaLnBrk="1" hangingPunct="1"/>
            <a:r>
              <a:rPr lang="en-US" altLang="en-US" dirty="0" smtClean="0"/>
              <a:t>Impact of $9 billion over 10 years </a:t>
            </a:r>
          </a:p>
          <a:p>
            <a:pPr eaLnBrk="1" hangingPunct="1"/>
            <a:r>
              <a:rPr lang="en-US" altLang="en-US" dirty="0" smtClean="0"/>
              <a:t>Simpson-Bowles deficit commission proposed </a:t>
            </a:r>
          </a:p>
          <a:p>
            <a:pPr lvl="1" eaLnBrk="1" hangingPunct="1"/>
            <a:r>
              <a:rPr lang="en-US" altLang="en-US" dirty="0" smtClean="0"/>
              <a:t>Cutting IME by 60% </a:t>
            </a:r>
          </a:p>
          <a:p>
            <a:pPr lvl="1" eaLnBrk="1" hangingPunct="1"/>
            <a:r>
              <a:rPr lang="en-US" altLang="en-US" dirty="0" smtClean="0"/>
              <a:t>Limit DGME payments to 120% of the national average salary paid to residents in 2010</a:t>
            </a:r>
          </a:p>
          <a:p>
            <a:pPr lvl="1" eaLnBrk="1" hangingPunct="1"/>
            <a:r>
              <a:rPr lang="en-US" altLang="en-US" dirty="0" smtClean="0"/>
              <a:t>Impact of $60 billion over 10 years</a:t>
            </a:r>
          </a:p>
          <a:p>
            <a:pPr eaLnBrk="1" hangingPunct="1"/>
            <a:r>
              <a:rPr lang="en-US" altLang="en-US" dirty="0" smtClean="0"/>
              <a:t>Unreliable MERC Funding (Minnesota Specific Funding)</a:t>
            </a:r>
          </a:p>
          <a:p>
            <a:pPr lvl="1" eaLnBrk="1" hangingPunct="1"/>
            <a:r>
              <a:rPr lang="en-US" altLang="en-US" dirty="0" smtClean="0"/>
              <a:t>Cut by 50% in 2011</a:t>
            </a:r>
          </a:p>
          <a:p>
            <a:pPr lvl="1" eaLnBrk="1" hangingPunct="1"/>
            <a:r>
              <a:rPr lang="en-US" altLang="en-US" dirty="0" smtClean="0"/>
              <a:t>Restored in 2013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mtClean="0"/>
              <a:t>GME Value Beyond CMS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4800600" y="1600200"/>
            <a:ext cx="3886200" cy="4572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Clinical revenue</a:t>
            </a:r>
          </a:p>
          <a:p>
            <a:pPr lvl="1" eaLnBrk="1" hangingPunct="1"/>
            <a:r>
              <a:rPr lang="en-US" altLang="en-US" sz="2000" smtClean="0"/>
              <a:t>Net clinical productivity</a:t>
            </a:r>
          </a:p>
          <a:p>
            <a:pPr lvl="1" eaLnBrk="1" hangingPunct="1"/>
            <a:r>
              <a:rPr lang="en-US" altLang="en-US" sz="2000" smtClean="0"/>
              <a:t>Leveraged professional fees</a:t>
            </a:r>
          </a:p>
          <a:p>
            <a:pPr eaLnBrk="1" hangingPunct="1"/>
            <a:r>
              <a:rPr lang="en-US" altLang="en-US" sz="2400" smtClean="0"/>
              <a:t>Clinical cost savings</a:t>
            </a:r>
          </a:p>
          <a:p>
            <a:pPr eaLnBrk="1" hangingPunct="1"/>
            <a:r>
              <a:rPr lang="en-US" altLang="en-US" sz="2400" smtClean="0"/>
              <a:t>Patient outcomes</a:t>
            </a:r>
          </a:p>
          <a:p>
            <a:pPr eaLnBrk="1" hangingPunct="1"/>
            <a:r>
              <a:rPr lang="en-US" altLang="en-US" sz="2400" smtClean="0"/>
              <a:t>Education of medical students</a:t>
            </a:r>
          </a:p>
          <a:p>
            <a:pPr eaLnBrk="1" hangingPunct="1"/>
            <a:r>
              <a:rPr lang="en-US" altLang="en-US" sz="2400" smtClean="0"/>
              <a:t>Faculty recruitment</a:t>
            </a:r>
          </a:p>
          <a:p>
            <a:pPr eaLnBrk="1" hangingPunct="1"/>
            <a:r>
              <a:rPr lang="en-US" altLang="en-US" sz="2400" smtClean="0"/>
              <a:t>Address patient quality issues</a:t>
            </a:r>
          </a:p>
        </p:txBody>
      </p:sp>
      <p:sp>
        <p:nvSpPr>
          <p:cNvPr id="33796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1600200"/>
            <a:ext cx="3886200" cy="4572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Mission</a:t>
            </a:r>
          </a:p>
          <a:p>
            <a:pPr eaLnBrk="1" hangingPunct="1"/>
            <a:r>
              <a:rPr lang="en-US" altLang="en-US" sz="2400" smtClean="0"/>
              <a:t>Physician workforce recruitment</a:t>
            </a:r>
          </a:p>
          <a:p>
            <a:pPr eaLnBrk="1" hangingPunct="1"/>
            <a:r>
              <a:rPr lang="en-US" altLang="en-US" sz="2400" smtClean="0"/>
              <a:t>Future referrals (i.e. by former trainees)</a:t>
            </a:r>
          </a:p>
          <a:p>
            <a:pPr eaLnBrk="1" hangingPunct="1"/>
            <a:r>
              <a:rPr lang="en-US" altLang="en-US" sz="2400" smtClean="0"/>
              <a:t>Faculty non-clinical productivity</a:t>
            </a:r>
          </a:p>
          <a:p>
            <a:pPr eaLnBrk="1" hangingPunct="1"/>
            <a:r>
              <a:rPr lang="en-US" altLang="en-US" sz="2400" smtClean="0"/>
              <a:t>Institutional reputation</a:t>
            </a:r>
          </a:p>
          <a:p>
            <a:pPr eaLnBrk="1" hangingPunct="1"/>
            <a:r>
              <a:rPr lang="en-US" altLang="en-US" sz="2400" smtClean="0"/>
              <a:t>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2013 MMCGME Trainee Disposition </a:t>
            </a:r>
          </a:p>
        </p:txBody>
      </p:sp>
      <p:graphicFrame>
        <p:nvGraphicFramePr>
          <p:cNvPr id="34819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39738" y="1527175"/>
          <a:ext cx="8228012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r:id="rId5" imgW="8230313" imgH="4572396" progId="Excel.Chart.8">
                  <p:embed/>
                </p:oleObj>
              </mc:Choice>
              <mc:Fallback>
                <p:oleObj r:id="rId5" imgW="8230313" imgH="4572396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1527175"/>
                        <a:ext cx="8228012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4800600" y="5305425"/>
            <a:ext cx="5181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547688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822325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096963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Of graduates entering medical practice: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800"/>
              <a:t>61% remained in MN (23% in Greater MN)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800"/>
              <a:t>70% remained in the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Overview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7974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GME Basics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Resident </a:t>
            </a:r>
            <a:r>
              <a:rPr lang="en-US" dirty="0" smtClean="0"/>
              <a:t>Supply and Demand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Funding Threats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Licensure Counts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Summary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17412" name="Picture 8" descr="MPj040223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3810000"/>
            <a:ext cx="36576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Summary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8504238" cy="48736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Retirement rate exceeds current training</a:t>
            </a:r>
          </a:p>
          <a:p>
            <a:pPr eaLnBrk="1" hangingPunct="1"/>
            <a:r>
              <a:rPr lang="en-US" altLang="en-US" dirty="0" smtClean="0"/>
              <a:t>GME is the bottleneck for more physicians and the training is long term.</a:t>
            </a:r>
          </a:p>
          <a:p>
            <a:pPr eaLnBrk="1" hangingPunct="1"/>
            <a:r>
              <a:rPr lang="en-US" altLang="en-US" dirty="0" smtClean="0"/>
              <a:t>The number of training slots funded is capped by CMS.</a:t>
            </a:r>
          </a:p>
          <a:p>
            <a:pPr eaLnBrk="1" hangingPunct="1"/>
            <a:r>
              <a:rPr lang="en-US" altLang="en-US" dirty="0" smtClean="0"/>
              <a:t>Funding is less than costs and is at risk.</a:t>
            </a:r>
          </a:p>
          <a:p>
            <a:pPr eaLnBrk="1" hangingPunct="1"/>
            <a:r>
              <a:rPr lang="en-US" altLang="en-US" dirty="0" smtClean="0"/>
              <a:t>Medical School graduates are increasing and resident slots is static.</a:t>
            </a:r>
          </a:p>
          <a:p>
            <a:pPr eaLnBrk="1" hangingPunct="1"/>
            <a:r>
              <a:rPr lang="en-US" altLang="en-US" dirty="0" smtClean="0"/>
              <a:t>Physicians trained in MN stay in MN.</a:t>
            </a:r>
          </a:p>
          <a:p>
            <a:pPr eaLnBrk="1" hangingPunct="1"/>
            <a:r>
              <a:rPr lang="en-US" altLang="en-US" dirty="0" smtClean="0"/>
              <a:t>40% of Programs are Primary Care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35844" name="Picture 1" descr="C:\Documents and Settings\mccoy193\Local Settings\Temporary Internet Files\Content.IE5\LZYD4YWQ\MC900198613[1].wm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4648200"/>
            <a:ext cx="1973263" cy="173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What Can Be Done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Stabilize and Increase Clinical Training Opportunities</a:t>
            </a:r>
          </a:p>
          <a:p>
            <a:pPr eaLnBrk="1" hangingPunct="1"/>
            <a:r>
              <a:rPr lang="en-US" altLang="en-US" dirty="0" smtClean="0"/>
              <a:t>Increase State Funding through MERC</a:t>
            </a:r>
          </a:p>
          <a:p>
            <a:pPr eaLnBrk="1" hangingPunct="1"/>
            <a:r>
              <a:rPr lang="en-US" altLang="en-US" dirty="0" smtClean="0"/>
              <a:t>Incentivize Primary Care Residents to work in Primary Care</a:t>
            </a:r>
          </a:p>
          <a:p>
            <a:pPr eaLnBrk="1" hangingPunct="1"/>
            <a:r>
              <a:rPr lang="en-US" altLang="en-US" dirty="0" smtClean="0"/>
              <a:t>Engage other Stakeholders</a:t>
            </a:r>
          </a:p>
          <a:p>
            <a:pPr lvl="1" eaLnBrk="1" hangingPunct="1"/>
            <a:r>
              <a:rPr lang="en-US" altLang="en-US" dirty="0" smtClean="0"/>
              <a:t>Non-Teaching Hospitals</a:t>
            </a:r>
          </a:p>
          <a:p>
            <a:pPr lvl="1" eaLnBrk="1" hangingPunct="1"/>
            <a:r>
              <a:rPr lang="en-US" altLang="en-US" dirty="0" smtClean="0"/>
              <a:t>Practice Plans</a:t>
            </a:r>
          </a:p>
          <a:p>
            <a:pPr lvl="1" eaLnBrk="1" hangingPunct="1"/>
            <a:r>
              <a:rPr lang="en-US" altLang="en-US" dirty="0" smtClean="0"/>
              <a:t>Business and Industry</a:t>
            </a:r>
          </a:p>
          <a:p>
            <a:pPr lvl="1" eaLnBrk="1" hangingPunct="1"/>
            <a:r>
              <a:rPr lang="en-US" altLang="en-US" dirty="0" smtClean="0"/>
              <a:t>Health Plans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3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39939" name="Title 1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en-US" sz="72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7200" b="1" smtClean="0"/>
              <a:t>Questions?</a:t>
            </a:r>
            <a:endParaRPr lang="en-US" altLang="en-US" sz="6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GME….What is it?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7724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	The term “Graduate Medical Education” (GME) refers to the extensive training a </a:t>
            </a:r>
            <a:r>
              <a:rPr lang="en-US" altLang="en-US" b="1" dirty="0" smtClean="0"/>
              <a:t>graduate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from</a:t>
            </a:r>
            <a:r>
              <a:rPr lang="en-US" altLang="en-US" dirty="0" smtClean="0"/>
              <a:t> medical school must complete before becoming a fully trained, independent physician eligible for Board Certification.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GME Requirements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Newly graduated medical students </a:t>
            </a:r>
            <a:r>
              <a:rPr lang="en-US" altLang="en-US" b="1" dirty="0" smtClean="0"/>
              <a:t>must</a:t>
            </a:r>
            <a:r>
              <a:rPr lang="en-US" altLang="en-US" dirty="0" smtClean="0"/>
              <a:t> receive additional training under the supervision of a fully trained physician.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physician in training is referred to as a “resident” or “resident physician”.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principal setting for the training is in a teaching hospital.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Physician Training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Training of a physician takes anywhere from (7)*</a:t>
            </a:r>
            <a:r>
              <a:rPr lang="en-US" altLang="en-US" sz="1200" smtClean="0"/>
              <a:t> </a:t>
            </a:r>
            <a:r>
              <a:rPr lang="en-US" altLang="en-US" smtClean="0"/>
              <a:t>to (11)** years following the completion of a traditional four-year college degree.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1295400" y="3962400"/>
            <a:ext cx="686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0">
                <a:solidFill>
                  <a:srgbClr val="000000"/>
                </a:solidFill>
                <a:latin typeface="Arial" charset="0"/>
                <a:ea typeface="+mn-ea"/>
              </a:rPr>
              <a:t>Educational pathway of a fully trained cardiologist</a:t>
            </a:r>
          </a:p>
        </p:txBody>
      </p:sp>
      <p:sp>
        <p:nvSpPr>
          <p:cNvPr id="312325" name="Oval 5"/>
          <p:cNvSpPr>
            <a:spLocks noChangeArrowheads="1"/>
          </p:cNvSpPr>
          <p:nvPr/>
        </p:nvSpPr>
        <p:spPr bwMode="auto">
          <a:xfrm>
            <a:off x="838200" y="5334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2326" name="Oval 6"/>
          <p:cNvSpPr>
            <a:spLocks noChangeArrowheads="1"/>
          </p:cNvSpPr>
          <p:nvPr/>
        </p:nvSpPr>
        <p:spPr bwMode="auto">
          <a:xfrm>
            <a:off x="533400" y="4648200"/>
            <a:ext cx="1300163" cy="1295400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Medical</a:t>
            </a:r>
          </a:p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Student</a:t>
            </a:r>
          </a:p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Begins</a:t>
            </a:r>
          </a:p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Education</a:t>
            </a:r>
          </a:p>
        </p:txBody>
      </p:sp>
      <p:sp>
        <p:nvSpPr>
          <p:cNvPr id="312327" name="Rectangle 7"/>
          <p:cNvSpPr>
            <a:spLocks noChangeArrowheads="1"/>
          </p:cNvSpPr>
          <p:nvPr/>
        </p:nvSpPr>
        <p:spPr bwMode="auto">
          <a:xfrm>
            <a:off x="1981200" y="4953000"/>
            <a:ext cx="1219200" cy="73025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4 Years</a:t>
            </a:r>
          </a:p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Medical</a:t>
            </a:r>
          </a:p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School</a:t>
            </a:r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3429000" y="4876800"/>
            <a:ext cx="1701800" cy="942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Arial" charset="0"/>
                <a:ea typeface="+mn-ea"/>
              </a:rPr>
              <a:t>3 Years</a:t>
            </a:r>
          </a:p>
          <a:p>
            <a:pPr algn="ctr"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Arial" charset="0"/>
                <a:ea typeface="+mn-ea"/>
              </a:rPr>
              <a:t>Residency Training</a:t>
            </a:r>
          </a:p>
          <a:p>
            <a:pPr algn="ctr"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Arial" charset="0"/>
                <a:ea typeface="+mn-ea"/>
              </a:rPr>
              <a:t>in General </a:t>
            </a:r>
          </a:p>
          <a:p>
            <a:pPr algn="ctr"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Arial" charset="0"/>
                <a:ea typeface="+mn-ea"/>
              </a:rPr>
              <a:t>Internal Medicine</a:t>
            </a:r>
          </a:p>
        </p:txBody>
      </p:sp>
      <p:sp>
        <p:nvSpPr>
          <p:cNvPr id="312329" name="Rectangle 9"/>
          <p:cNvSpPr>
            <a:spLocks noChangeArrowheads="1"/>
          </p:cNvSpPr>
          <p:nvPr/>
        </p:nvSpPr>
        <p:spPr bwMode="auto">
          <a:xfrm>
            <a:off x="5410200" y="4876800"/>
            <a:ext cx="1711325" cy="9429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3 Years</a:t>
            </a:r>
          </a:p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Fellowship Training</a:t>
            </a:r>
          </a:p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In Cardiovascular</a:t>
            </a:r>
          </a:p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Disease</a:t>
            </a:r>
          </a:p>
        </p:txBody>
      </p:sp>
      <p:sp>
        <p:nvSpPr>
          <p:cNvPr id="312330" name="Oval 10"/>
          <p:cNvSpPr>
            <a:spLocks noChangeArrowheads="1"/>
          </p:cNvSpPr>
          <p:nvPr/>
        </p:nvSpPr>
        <p:spPr bwMode="auto">
          <a:xfrm>
            <a:off x="7391400" y="4778375"/>
            <a:ext cx="1600200" cy="103822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Arial" charset="0"/>
                <a:ea typeface="+mn-ea"/>
              </a:rPr>
              <a:t>Fully Trained</a:t>
            </a:r>
          </a:p>
          <a:p>
            <a:pPr algn="ctr"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Arial" charset="0"/>
                <a:ea typeface="+mn-ea"/>
              </a:rPr>
              <a:t>Cardiologist</a:t>
            </a:r>
          </a:p>
        </p:txBody>
      </p:sp>
      <p:sp>
        <p:nvSpPr>
          <p:cNvPr id="312331" name="Line 11"/>
          <p:cNvSpPr>
            <a:spLocks noChangeShapeType="1"/>
          </p:cNvSpPr>
          <p:nvPr/>
        </p:nvSpPr>
        <p:spPr bwMode="auto">
          <a:xfrm>
            <a:off x="3886200" y="5562600"/>
            <a:ext cx="1295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2332" name="Line 12"/>
          <p:cNvSpPr>
            <a:spLocks noChangeShapeType="1"/>
          </p:cNvSpPr>
          <p:nvPr/>
        </p:nvSpPr>
        <p:spPr bwMode="auto">
          <a:xfrm>
            <a:off x="3886200" y="5562600"/>
            <a:ext cx="1295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2334" name="Line 14"/>
          <p:cNvSpPr>
            <a:spLocks noChangeShapeType="1"/>
          </p:cNvSpPr>
          <p:nvPr/>
        </p:nvSpPr>
        <p:spPr bwMode="auto">
          <a:xfrm>
            <a:off x="1371600" y="6324600"/>
            <a:ext cx="6781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2336" name="Line 16"/>
          <p:cNvSpPr>
            <a:spLocks noChangeShapeType="1"/>
          </p:cNvSpPr>
          <p:nvPr/>
        </p:nvSpPr>
        <p:spPr bwMode="auto">
          <a:xfrm>
            <a:off x="2057400" y="5181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2337" name="Line 17"/>
          <p:cNvSpPr>
            <a:spLocks noChangeShapeType="1"/>
          </p:cNvSpPr>
          <p:nvPr/>
        </p:nvSpPr>
        <p:spPr bwMode="auto">
          <a:xfrm>
            <a:off x="3505200" y="5105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2338" name="Line 18"/>
          <p:cNvSpPr>
            <a:spLocks noChangeShapeType="1"/>
          </p:cNvSpPr>
          <p:nvPr/>
        </p:nvSpPr>
        <p:spPr bwMode="auto">
          <a:xfrm>
            <a:off x="5486400" y="5105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2339" name="Text Box 19"/>
          <p:cNvSpPr txBox="1">
            <a:spLocks noChangeArrowheads="1"/>
          </p:cNvSpPr>
          <p:nvPr/>
        </p:nvSpPr>
        <p:spPr bwMode="auto">
          <a:xfrm>
            <a:off x="263525" y="6324600"/>
            <a:ext cx="8728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Arial" charset="0"/>
                <a:ea typeface="+mn-ea"/>
              </a:rPr>
              <a:t>* 4 years medical school and 3 years residency training  ** 4 years medical school 7 years residency training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295400" y="1371600"/>
          <a:ext cx="6477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How Governmental Funding Works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1200" y="6405563"/>
            <a:ext cx="30448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7B1890B-7CA1-4DD3-8C0F-99ED24DCE6F0}" type="slidenum">
              <a:rPr lang="en-US" altLang="en-US" sz="1400" smtClean="0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smtClean="0">
              <a:solidFill>
                <a:srgbClr val="FFFFFF"/>
              </a:solidFill>
              <a:latin typeface="Garamond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3429000" y="1981200"/>
            <a:ext cx="51816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en-US" sz="2400" b="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Medicare (CMS Hospitals)</a:t>
            </a:r>
          </a:p>
          <a:p>
            <a:pPr>
              <a:buFontTx/>
              <a:buChar char="•"/>
              <a:defRPr/>
            </a:pPr>
            <a:r>
              <a:rPr lang="en-US" altLang="en-US" sz="2400" b="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 Medicaid (Medical Assistance)</a:t>
            </a:r>
          </a:p>
          <a:p>
            <a:pPr>
              <a:buFontTx/>
              <a:buChar char="•"/>
              <a:defRPr/>
            </a:pPr>
            <a:r>
              <a:rPr lang="en-US" altLang="en-US" sz="2400" b="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 Veterans Hospitals and Health Systems</a:t>
            </a:r>
          </a:p>
          <a:p>
            <a:pPr>
              <a:buFontTx/>
              <a:buChar char="•"/>
              <a:defRPr/>
            </a:pPr>
            <a:r>
              <a:rPr lang="en-US" altLang="en-US" sz="2400" b="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 HRSA (Children’s Hospitals)</a:t>
            </a:r>
          </a:p>
          <a:p>
            <a:pPr>
              <a:buFontTx/>
              <a:buChar char="•"/>
              <a:defRPr/>
            </a:pPr>
            <a:r>
              <a:rPr lang="en-US" altLang="en-US" sz="2400" b="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 Teaching Health Centers (THCGME)</a:t>
            </a:r>
          </a:p>
          <a:p>
            <a:pPr>
              <a:buFontTx/>
              <a:buChar char="•"/>
              <a:defRPr/>
            </a:pPr>
            <a:r>
              <a:rPr lang="en-US" altLang="en-US" sz="2400" b="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  Department of Defense</a:t>
            </a:r>
          </a:p>
          <a:p>
            <a:pPr>
              <a:defRPr/>
            </a:pPr>
            <a:endParaRPr lang="en-US" altLang="en-US" sz="2400" b="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1050925" y="304800"/>
            <a:ext cx="701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en-US" sz="3600" b="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Federal Programs that Pay for </a:t>
            </a:r>
            <a:r>
              <a:rPr lang="en-US" altLang="en-US" sz="3600" b="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GME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1050925" y="21447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altLang="en-US" sz="1400" b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25050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791200" y="6405563"/>
            <a:ext cx="30448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974598E-FFC7-4881-B486-C64A48757EB9}" type="slidenum">
              <a:rPr lang="en-US" altLang="en-US" sz="1400" smtClean="0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smtClean="0">
              <a:solidFill>
                <a:srgbClr val="FFFFFF"/>
              </a:solidFill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50292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Centers for Medicare and Medicaid Services (CMS) provides reimbursement to hospitals for Graduate Medical Education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CMS Reimbursement (Minnesota Averages)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smtClean="0"/>
              <a:t>DME – Direct Medical Education (Avg. $24,000)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smtClean="0"/>
              <a:t>IME – Indirect Medical Education (Avg. $84,000)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FTE Cap for both DME and IME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smtClean="0"/>
              <a:t>Hospital-Specific Based on 1996 Volumes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smtClean="0"/>
              <a:t>MN Cap = 1,600  MN program totals = 2,300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en-US" i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Medical Education &amp; Research Costs (MERC)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smtClean="0"/>
              <a:t>Minnesota Specific Legislative Funding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smtClean="0"/>
              <a:t>Currently about $57 million in combined state and federal dollars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GME Funding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What are DGME Payments intended to cover?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498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Compensate teaching institutions for Medicare’s share of the costs directly related to educating residents:</a:t>
            </a:r>
          </a:p>
          <a:p>
            <a:pPr lvl="1" eaLnBrk="1" hangingPunct="1"/>
            <a:r>
              <a:rPr lang="en-US" altLang="en-US" dirty="0" smtClean="0"/>
              <a:t>Residents’ stipends/fringe benefits</a:t>
            </a:r>
          </a:p>
          <a:p>
            <a:pPr lvl="1" eaLnBrk="1" hangingPunct="1"/>
            <a:r>
              <a:rPr lang="en-US" altLang="en-US" dirty="0" smtClean="0"/>
              <a:t>Salaries/fringe benefits of supervising faculty</a:t>
            </a:r>
          </a:p>
          <a:p>
            <a:pPr lvl="1" eaLnBrk="1" hangingPunct="1"/>
            <a:r>
              <a:rPr lang="en-US" altLang="en-US" dirty="0" smtClean="0"/>
              <a:t>Other direct costs</a:t>
            </a:r>
          </a:p>
          <a:p>
            <a:pPr lvl="1" eaLnBrk="1" hangingPunct="1"/>
            <a:r>
              <a:rPr lang="en-US" altLang="en-US" dirty="0" smtClean="0"/>
              <a:t>Allocated overhead costs</a:t>
            </a:r>
          </a:p>
          <a:p>
            <a:pPr lvl="1" eaLnBrk="1" hangingPunct="1"/>
            <a:r>
              <a:rPr lang="en-US" altLang="en-US" dirty="0" smtClean="0"/>
              <a:t>Residents must be in approved programs</a:t>
            </a:r>
          </a:p>
          <a:p>
            <a:pPr eaLnBrk="1" hangingPunct="1"/>
            <a:r>
              <a:rPr lang="en-US" altLang="en-US" dirty="0" smtClean="0"/>
              <a:t>DGME payments are based on the Medicare % of patient days.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1200" y="6405563"/>
            <a:ext cx="30448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E0EC149-2FFC-43D8-A673-C3D8098E3FF5}" type="slidenum">
              <a:rPr lang="en-US" altLang="en-US" sz="1400" smtClean="0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smtClean="0">
              <a:solidFill>
                <a:srgbClr val="FFFFFF"/>
              </a:solidFill>
              <a:latin typeface="Garamond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Legislative Health Care Workforce Commission&amp;#x0D;&amp;#x0A;Graduate Medical Education&amp;quot;&quot;/&gt;&lt;property id=&quot;20307&quot; value=&quot;289&quot;/&gt;&lt;/object&gt;&lt;object type=&quot;3&quot; unique_id=&quot;10005&quot;&gt;&lt;property id=&quot;20148&quot; value=&quot;5&quot;/&gt;&lt;property id=&quot;20300&quot; value=&quot;Slide 2 - &amp;quot;Overview&amp;quot;&quot;/&gt;&lt;property id=&quot;20307&quot; value=&quot;318&quot;/&gt;&lt;/object&gt;&lt;object type=&quot;3&quot; unique_id=&quot;10065&quot;&gt;&lt;property id=&quot;20148&quot; value=&quot;5&quot;/&gt;&lt;property id=&quot;20300&quot; value=&quot;Slide 22&quot;/&gt;&lt;property id=&quot;20307&quot; value=&quot;376&quot;/&gt;&lt;/object&gt;&lt;object type=&quot;3&quot; unique_id=&quot;11712&quot;&gt;&lt;property id=&quot;20148&quot; value=&quot;5&quot;/&gt;&lt;property id=&quot;20300&quot; value=&quot;Slide 13 - &amp;quot;MMCGME Trainees by Specialty Category&amp;quot;&quot;/&gt;&lt;property id=&quot;20307&quot; value=&quot;425&quot;/&gt;&lt;/object&gt;&lt;object type=&quot;3&quot; unique_id=&quot;11716&quot;&gt;&lt;property id=&quot;20148&quot; value=&quot;5&quot;/&gt;&lt;property id=&quot;20300&quot; value=&quot;Slide 19 - &amp;quot;2013 MMCGME Trainee Disposition &amp;quot;&quot;/&gt;&lt;property id=&quot;20307&quot; value=&quot;424&quot;/&gt;&lt;/object&gt;&lt;object type=&quot;3&quot; unique_id=&quot;11827&quot;&gt;&lt;property id=&quot;20148&quot; value=&quot;5&quot;/&gt;&lt;property id=&quot;20300&quot; value=&quot;Slide 17 - &amp;quot;GME Funding Threats&amp;quot;&quot;/&gt;&lt;property id=&quot;20307&quot; value=&quot;426&quot;/&gt;&lt;/object&gt;&lt;object type=&quot;3&quot; unique_id=&quot;12090&quot;&gt;&lt;property id=&quot;20148&quot; value=&quot;5&quot;/&gt;&lt;property id=&quot;20300&quot; value=&quot;Slide 14 - &amp;quot;Minnesota Physicians by Age &amp;quot;&quot;/&gt;&lt;property id=&quot;20307&quot; value=&quot;432&quot;/&gt;&lt;/object&gt;&lt;object type=&quot;3&quot; unique_id=&quot;12133&quot;&gt;&lt;property id=&quot;20148&quot; value=&quot;5&quot;/&gt;&lt;property id=&quot;20300&quot; value=&quot;Slide 20 - &amp;quot;Summary&amp;quot;&quot;/&gt;&lt;property id=&quot;20307&quot; value=&quot;438&quot;/&gt;&lt;/object&gt;&lt;object type=&quot;3&quot; unique_id=&quot;12137&quot;&gt;&lt;property id=&quot;20148&quot; value=&quot;5&quot;/&gt;&lt;property id=&quot;20300&quot; value=&quot;Slide 18 - &amp;quot;GME Value Beyond CMS&amp;quot;&quot;/&gt;&lt;property id=&quot;20307&quot; value=&quot;437&quot;/&gt;&lt;/object&gt;&lt;object type=&quot;3&quot; unique_id=&quot;12694&quot;&gt;&lt;property id=&quot;20148&quot; value=&quot;5&quot;/&gt;&lt;property id=&quot;20300&quot; value=&quot;Slide 6 - &amp;quot;How Governmental Funding Works&amp;quot;&quot;/&gt;&lt;property id=&quot;20307&quot; value=&quot;458&quot;/&gt;&lt;/object&gt;&lt;object type=&quot;3&quot; unique_id=&quot;12695&quot;&gt;&lt;property id=&quot;20148&quot; value=&quot;5&quot;/&gt;&lt;property id=&quot;20300&quot; value=&quot;Slide 8 - &amp;quot;GME Funding&amp;quot;&quot;/&gt;&lt;property id=&quot;20307&quot; value=&quot;456&quot;/&gt;&lt;/object&gt;&lt;object type=&quot;3&quot; unique_id=&quot;12697&quot;&gt;&lt;property id=&quot;20148&quot; value=&quot;5&quot;/&gt;&lt;property id=&quot;20300&quot; value=&quot;Slide 9 - &amp;quot;What are DGME Payments intended to cover? &amp;quot;&quot;/&gt;&lt;property id=&quot;20307&quot; value=&quot;459&quot;/&gt;&lt;/object&gt;&lt;object type=&quot;3&quot; unique_id=&quot;12698&quot;&gt;&lt;property id=&quot;20148&quot; value=&quot;5&quot;/&gt;&lt;property id=&quot;20300&quot; value=&quot;Slide 10 - &amp;quot;Medicare Payments with an Education Label:  IME&amp;quot;&quot;/&gt;&lt;property id=&quot;20307&quot; value=&quot;460&quot;/&gt;&lt;/object&gt;&lt;object type=&quot;3&quot; unique_id=&quot;13067&quot;&gt;&lt;property id=&quot;20148&quot; value=&quot;5&quot;/&gt;&lt;property id=&quot;20300&quot; value=&quot;Slide 15 - &amp;quot;Medical Students vs. Residency Slots&amp;quot;&quot;/&gt;&lt;property id=&quot;20307&quot; value=&quot;465&quot;/&gt;&lt;/object&gt;&lt;object type=&quot;3&quot; unique_id=&quot;13098&quot;&gt;&lt;property id=&quot;20148&quot; value=&quot;5&quot;/&gt;&lt;property id=&quot;20300&quot; value=&quot;Slide 11 - &amp;quot;Minnesota GME Sponsors&amp;quot;&quot;/&gt;&lt;property id=&quot;20307&quot; value=&quot;466&quot;/&gt;&lt;/object&gt;&lt;object type=&quot;3&quot; unique_id=&quot;13129&quot;&gt;&lt;property id=&quot;20148&quot; value=&quot;5&quot;/&gt;&lt;property id=&quot;20300&quot; value=&quot;Slide 16 - &amp;quot;Residency and the Match&amp;quot;&quot;/&gt;&lt;property id=&quot;20307&quot; value=&quot;467&quot;/&gt;&lt;/object&gt;&lt;object type=&quot;3&quot; unique_id=&quot;13219&quot;&gt;&lt;property id=&quot;20148&quot; value=&quot;5&quot;/&gt;&lt;property id=&quot;20300&quot; value=&quot;Slide 3 - &amp;quot;GME….What is it?&amp;quot;&quot;/&gt;&lt;property id=&quot;20307&quot; value=&quot;473&quot;/&gt;&lt;/object&gt;&lt;object type=&quot;3&quot; unique_id=&quot;13220&quot;&gt;&lt;property id=&quot;20148&quot; value=&quot;5&quot;/&gt;&lt;property id=&quot;20300&quot; value=&quot;Slide 4 - &amp;quot;GME Requirements&amp;quot;&quot;/&gt;&lt;property id=&quot;20307&quot; value=&quot;474&quot;/&gt;&lt;/object&gt;&lt;object type=&quot;3&quot; unique_id=&quot;13221&quot;&gt;&lt;property id=&quot;20148&quot; value=&quot;5&quot;/&gt;&lt;property id=&quot;20300&quot; value=&quot;Slide 5 - &amp;quot;Physician Training&amp;quot;&quot;/&gt;&lt;property id=&quot;20307&quot; value=&quot;476&quot;/&gt;&lt;/object&gt;&lt;object type=&quot;3&quot; unique_id=&quot;13223&quot;&gt;&lt;property id=&quot;20148&quot; value=&quot;5&quot;/&gt;&lt;property id=&quot;20300&quot; value=&quot;Slide 7&quot;/&gt;&lt;property id=&quot;20307&quot; value=&quot;477&quot;/&gt;&lt;/object&gt;&lt;object type=&quot;3&quot; unique_id=&quot;13250&quot;&gt;&lt;property id=&quot;20148&quot; value=&quot;5&quot;/&gt;&lt;property id=&quot;20300&quot; value=&quot;Slide 21 - &amp;quot;What Can Be Done&amp;quot;&quot;/&gt;&lt;property id=&quot;20307&quot; value=&quot;478&quot;/&gt;&lt;/object&gt;&lt;object type=&quot;3&quot; unique_id=&quot;13251&quot;&gt;&lt;property id=&quot;20148&quot; value=&quot;5&quot;/&gt;&lt;property id=&quot;20300&quot; value=&quot;Slide 12 - &amp;quot;Minnesota Teaching Hospitals&amp;quot;&quot;/&gt;&lt;property id=&quot;20307&quot; value=&quot;479&quot;/&gt;&lt;/object&gt;&lt;/object&gt;&lt;/object&gt;&lt;/database&gt;"/>
  <p:tag name="SECTOMILLISECCONVERTED" val="1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RMS Steering Committee Meeting Draft - July 10 v4">
  <a:themeElements>
    <a:clrScheme name="1_RMS Steering Committee Meeting Draft - July 10 v4 13">
      <a:dk1>
        <a:srgbClr val="000000"/>
      </a:dk1>
      <a:lt1>
        <a:srgbClr val="FFFFFF"/>
      </a:lt1>
      <a:dk2>
        <a:srgbClr val="000000"/>
      </a:dk2>
      <a:lt2>
        <a:srgbClr val="D5CFBF"/>
      </a:lt2>
      <a:accent1>
        <a:srgbClr val="2D4B9B"/>
      </a:accent1>
      <a:accent2>
        <a:srgbClr val="6E7649"/>
      </a:accent2>
      <a:accent3>
        <a:srgbClr val="FFFFFF"/>
      </a:accent3>
      <a:accent4>
        <a:srgbClr val="000000"/>
      </a:accent4>
      <a:accent5>
        <a:srgbClr val="ADB1CB"/>
      </a:accent5>
      <a:accent6>
        <a:srgbClr val="636A41"/>
      </a:accent6>
      <a:hlink>
        <a:srgbClr val="8AA4DC"/>
      </a:hlink>
      <a:folHlink>
        <a:srgbClr val="885E80"/>
      </a:folHlink>
    </a:clrScheme>
    <a:fontScheme name="1_RMS Steering Committee Meeting Draft - July 10 v4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/>
            <a:cs typeface="MS PGothic"/>
          </a:defRPr>
        </a:defPPr>
      </a:lstStyle>
    </a:lnDef>
  </a:objectDefaults>
  <a:extraClrSchemeLst>
    <a:extraClrScheme>
      <a:clrScheme name="1_RMS Steering Committee Meeting Draft - July 10 v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S Steering Committee Meeting Draft - July 10 v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S Steering Committee Meeting Draft - July 10 v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S Steering Committee Meeting Draft - July 10 v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S Steering Committee Meeting Draft - July 10 v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S Steering Committee Meeting Draft - July 10 v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MS Steering Committee Meeting Draft - July 10 v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MS Steering Committee Meeting Draft - July 10 v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MS Steering Committee Meeting Draft - July 10 v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MS Steering Committee Meeting Draft - July 10 v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MS Steering Committee Meeting Draft - July 10 v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MS Steering Committee Meeting Draft - July 10 v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MS Steering Committee Meeting Draft - July 10 v4 13">
        <a:dk1>
          <a:srgbClr val="000000"/>
        </a:dk1>
        <a:lt1>
          <a:srgbClr val="FFFFFF"/>
        </a:lt1>
        <a:dk2>
          <a:srgbClr val="000000"/>
        </a:dk2>
        <a:lt2>
          <a:srgbClr val="D5CFBF"/>
        </a:lt2>
        <a:accent1>
          <a:srgbClr val="2D4B9B"/>
        </a:accent1>
        <a:accent2>
          <a:srgbClr val="6E7649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636A41"/>
        </a:accent6>
        <a:hlink>
          <a:srgbClr val="8AA4DC"/>
        </a:hlink>
        <a:folHlink>
          <a:srgbClr val="885E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ordinatorTrng_BlockAssign_2.6.08updates">
  <a:themeElements>
    <a:clrScheme name="CoordinatorTrng_BlockAssign_2.6.08upda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rdinatorTrng_BlockAssign_2.6.08updates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/>
            <a:cs typeface="MS PGothic"/>
          </a:defRPr>
        </a:defPPr>
      </a:lstStyle>
    </a:lnDef>
  </a:objectDefaults>
  <a:extraClrSchemeLst>
    <a:extraClrScheme>
      <a:clrScheme name="CoordinatorTrng_BlockAssign_2.6.08upda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rdinatorTrng_BlockAssign_2.6.08updat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rdinatorTrng_BlockAssign_2.6.08updat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rdinatorTrng_BlockAssign_2.6.08updat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rdinatorTrng_BlockAssign_2.6.08updat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rdinatorTrng_BlockAssign_2.6.08updat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rdinatorTrng_BlockAssign_2.6.08updat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rdinatorTrng_BlockAssign_2.6.08updat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rdinatorTrng_BlockAssign_2.6.08updat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rdinatorTrng_BlockAssign_2.6.08updat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rdinatorTrng_BlockAssign_2.6.08updat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rdinatorTrng_BlockAssign_2.6.08updat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rdinatorTrng_BlockAssign_2.6.08updates 13">
        <a:dk1>
          <a:srgbClr val="000000"/>
        </a:dk1>
        <a:lt1>
          <a:srgbClr val="FFFFFF"/>
        </a:lt1>
        <a:dk2>
          <a:srgbClr val="000000"/>
        </a:dk2>
        <a:lt2>
          <a:srgbClr val="D5CFBF"/>
        </a:lt2>
        <a:accent1>
          <a:srgbClr val="2D4B9B"/>
        </a:accent1>
        <a:accent2>
          <a:srgbClr val="6E7649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636A41"/>
        </a:accent6>
        <a:hlink>
          <a:srgbClr val="8AA4DC"/>
        </a:hlink>
        <a:folHlink>
          <a:srgbClr val="885E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991</Words>
  <Application>Microsoft Office PowerPoint</Application>
  <PresentationFormat>On-screen Show (4:3)</PresentationFormat>
  <Paragraphs>228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1_RMS Steering Committee Meeting Draft - July 10 v4</vt:lpstr>
      <vt:lpstr>CoordinatorTrng_BlockAssign_2.6.08updates</vt:lpstr>
      <vt:lpstr>Civic</vt:lpstr>
      <vt:lpstr>Microsoft Excel Chart</vt:lpstr>
      <vt:lpstr> Legislative Health Care Workforce Commission Graduate Medical Education</vt:lpstr>
      <vt:lpstr>Overview</vt:lpstr>
      <vt:lpstr>GME….What is it?</vt:lpstr>
      <vt:lpstr>GME Requirements</vt:lpstr>
      <vt:lpstr>Physician Training</vt:lpstr>
      <vt:lpstr>How Governmental Funding Works</vt:lpstr>
      <vt:lpstr>PowerPoint Presentation</vt:lpstr>
      <vt:lpstr>GME Funding</vt:lpstr>
      <vt:lpstr>What are DGME Payments intended to cover? </vt:lpstr>
      <vt:lpstr>Medicare Payments with an Education Label:  IME</vt:lpstr>
      <vt:lpstr>Minnesota GME Sponsors</vt:lpstr>
      <vt:lpstr>Minnesota Teaching Hospitals</vt:lpstr>
      <vt:lpstr>MMCGME Trainees by Specialty Category</vt:lpstr>
      <vt:lpstr>Minnesota Physicians by Age </vt:lpstr>
      <vt:lpstr>Medical Students vs. Residency Slots</vt:lpstr>
      <vt:lpstr>Residency and the Match</vt:lpstr>
      <vt:lpstr>GME Funding Threats</vt:lpstr>
      <vt:lpstr>GME Value Beyond CMS</vt:lpstr>
      <vt:lpstr>2013 MMCGME Trainee Disposition </vt:lpstr>
      <vt:lpstr>Summary</vt:lpstr>
      <vt:lpstr>What Can Be Done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Health Care Workforce Commission Graduate Medical Education</dc:title>
  <dc:creator>Troy Taubenheim</dc:creator>
  <cp:lastModifiedBy>Jamie Hyland</cp:lastModifiedBy>
  <cp:revision>12</cp:revision>
  <dcterms:created xsi:type="dcterms:W3CDTF">2014-08-19T16:13:34Z</dcterms:created>
  <dcterms:modified xsi:type="dcterms:W3CDTF">2014-08-26T17:22:43Z</dcterms:modified>
</cp:coreProperties>
</file>